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6" r:id="rId3"/>
    <p:sldMasterId id="2147483699" r:id="rId4"/>
    <p:sldMasterId id="2147483712" r:id="rId5"/>
  </p:sldMasterIdLst>
  <p:notesMasterIdLst>
    <p:notesMasterId r:id="rId78"/>
  </p:notesMasterIdLst>
  <p:sldIdLst>
    <p:sldId id="330" r:id="rId6"/>
    <p:sldId id="518" r:id="rId7"/>
    <p:sldId id="531" r:id="rId8"/>
    <p:sldId id="335" r:id="rId9"/>
    <p:sldId id="336" r:id="rId10"/>
    <p:sldId id="519" r:id="rId11"/>
    <p:sldId id="338" r:id="rId12"/>
    <p:sldId id="556" r:id="rId13"/>
    <p:sldId id="520" r:id="rId14"/>
    <p:sldId id="521" r:id="rId15"/>
    <p:sldId id="522" r:id="rId16"/>
    <p:sldId id="557" r:id="rId17"/>
    <p:sldId id="523" r:id="rId18"/>
    <p:sldId id="558" r:id="rId19"/>
    <p:sldId id="559" r:id="rId20"/>
    <p:sldId id="560" r:id="rId21"/>
    <p:sldId id="561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339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7" r:id="rId46"/>
    <p:sldId id="548" r:id="rId47"/>
    <p:sldId id="549" r:id="rId48"/>
    <p:sldId id="351" r:id="rId49"/>
    <p:sldId id="550" r:id="rId50"/>
    <p:sldId id="551" r:id="rId51"/>
    <p:sldId id="354" r:id="rId52"/>
    <p:sldId id="356" r:id="rId53"/>
    <p:sldId id="357" r:id="rId54"/>
    <p:sldId id="552" r:id="rId55"/>
    <p:sldId id="359" r:id="rId56"/>
    <p:sldId id="553" r:id="rId57"/>
    <p:sldId id="554" r:id="rId58"/>
    <p:sldId id="563" r:id="rId59"/>
    <p:sldId id="564" r:id="rId60"/>
    <p:sldId id="565" r:id="rId61"/>
    <p:sldId id="566" r:id="rId62"/>
    <p:sldId id="567" r:id="rId63"/>
    <p:sldId id="568" r:id="rId64"/>
    <p:sldId id="440" r:id="rId65"/>
    <p:sldId id="447" r:id="rId66"/>
    <p:sldId id="448" r:id="rId67"/>
    <p:sldId id="449" r:id="rId68"/>
    <p:sldId id="366" r:id="rId69"/>
    <p:sldId id="367" r:id="rId70"/>
    <p:sldId id="404" r:id="rId71"/>
    <p:sldId id="370" r:id="rId72"/>
    <p:sldId id="515" r:id="rId73"/>
    <p:sldId id="337" r:id="rId74"/>
    <p:sldId id="514" r:id="rId75"/>
    <p:sldId id="340" r:id="rId76"/>
    <p:sldId id="562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3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01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6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506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634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78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10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55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95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845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75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54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891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8856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39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00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79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21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3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151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968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333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694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05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783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981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98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020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570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391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33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57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471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39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16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732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270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21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427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276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696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53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88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434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008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3246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151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451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19287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579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162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0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628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971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352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048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925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E38463-D7D2-48E0-9845-AEDC12745945}" type="slidenum">
              <a:rPr lang="en-US" altLang="en-US" sz="1200"/>
              <a:pPr/>
              <a:t>64</a:t>
            </a:fld>
            <a:endParaRPr lang="en-US" altLang="en-US" sz="1200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2836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36DD89-DA79-48DA-B783-0C850F9C3712}" type="slidenum">
              <a:rPr lang="en-US" altLang="en-US" sz="1200"/>
              <a:pPr/>
              <a:t>65</a:t>
            </a:fld>
            <a:endParaRPr lang="en-US" altLang="en-US" sz="1200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873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9FF149-63CC-4DDD-8621-E03FD326541C}" type="slidenum">
              <a:rPr lang="en-US" altLang="en-US" sz="1200"/>
              <a:pPr/>
              <a:t>66</a:t>
            </a:fld>
            <a:endParaRPr lang="en-US" altLang="en-US" sz="1200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531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19AA53-6FBE-47B1-A5A9-D4F7E2EB9003}" type="slidenum">
              <a:rPr lang="en-US" altLang="en-US" sz="1200"/>
              <a:pPr/>
              <a:t>67</a:t>
            </a:fld>
            <a:endParaRPr lang="en-US" altLang="en-US" sz="1200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224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09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9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9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30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100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777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299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6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816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902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301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31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962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0702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746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009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133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54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055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430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555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984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0501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916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819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821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169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7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point.com/Various-Types-of-Keys-in-DBMS" TargetMode="External"/><Relationship Id="rId4" Type="http://schemas.openxmlformats.org/officeDocument/2006/relationships/hyperlink" Target="https://www.guru99.com/dbms-keys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19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dff9@columbia.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3: ER Modeling, SQL, Relational (Part 2)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21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4467" y="377250"/>
            <a:ext cx="107696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(Covered in 19-Sep Recitation)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358641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88808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Keys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96FC-A55E-4645-BDED-DE5C3CBED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09" y="741410"/>
            <a:ext cx="11135591" cy="54355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/>
              <a:t>Keys</a:t>
            </a:r>
            <a:r>
              <a:rPr lang="en-US" dirty="0"/>
              <a:t>, especial foreign keys, is a baffling topic in the beginning.</a:t>
            </a:r>
            <a:br>
              <a:rPr lang="en-US" dirty="0"/>
            </a:br>
            <a:r>
              <a:rPr lang="en-US" dirty="0"/>
              <a:t>Do not worry if you are confused. You will grasp the concept.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SQL (MySQL) worsens the confusion because DB engines: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Implement keys using </a:t>
            </a:r>
            <a:r>
              <a:rPr lang="en-US" i="1" dirty="0"/>
              <a:t>indexes,</a:t>
            </a:r>
            <a:r>
              <a:rPr lang="en-US" dirty="0"/>
              <a:t> which intertwines two concepts and terminology.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Have additional types of keys and constraints.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There are several good online tutorials: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Examples: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4"/>
              </a:rPr>
              <a:t>https://www.guru99.com/dbms-keys.html</a:t>
            </a:r>
            <a:r>
              <a:rPr lang="en-US" dirty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5"/>
              </a:rPr>
              <a:t>https://www.tutorialspoint.com/Various-Types-of-Keys-in-DBMS</a:t>
            </a:r>
            <a:r>
              <a:rPr lang="en-US" dirty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Many, many others.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These sometimes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Help (through examples)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and sometimes increase confusion because there are no standards for some terminology,</a:t>
            </a:r>
            <a:br>
              <a:rPr lang="en-US" dirty="0"/>
            </a:br>
            <a:r>
              <a:rPr lang="en-US" dirty="0"/>
              <a:t>and they use inconsistent terms.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only way to learn is by doing. My approach is: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 not lecture on topics that you can easily read. This is not an audio book.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Learn by doing with worked examples in class, recitation, etc.</a:t>
            </a:r>
          </a:p>
        </p:txBody>
      </p:sp>
    </p:spTree>
    <p:extLst>
      <p:ext uri="{BB962C8B-B14F-4D97-AF65-F5344CB8AC3E}">
        <p14:creationId xmlns:p14="http://schemas.microsoft.com/office/powerpoint/2010/main" val="17683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4179" y="827320"/>
            <a:ext cx="7133366" cy="4275786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76DF1C-B91B-6140-88BF-B8787BFC1F64}"/>
              </a:ext>
            </a:extLst>
          </p:cNvPr>
          <p:cNvSpPr/>
          <p:nvPr/>
        </p:nvSpPr>
        <p:spPr>
          <a:xfrm>
            <a:off x="100638" y="3065421"/>
            <a:ext cx="3784551" cy="19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This is not a great schema design.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We will work on defining better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schema for this domain in worked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exercises in class and lectures.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Unfortunately, to explain “keys,” I often have to also use bad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359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249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dirty="0">
                <a:solidFill>
                  <a:prstClr val="white"/>
                </a:solidFill>
              </a:rPr>
              <a:t>One Terminology </a:t>
            </a:r>
            <a:r>
              <a:rPr lang="en-US" altLang="en-US" sz="2000" dirty="0">
                <a:solidFill>
                  <a:prstClr val="white"/>
                </a:solidFill>
              </a:rPr>
              <a:t>(https://</a:t>
            </a:r>
            <a:r>
              <a:rPr lang="en-US" altLang="en-US" sz="2000" dirty="0" err="1">
                <a:solidFill>
                  <a:prstClr val="white"/>
                </a:solidFill>
              </a:rPr>
              <a:t>www.tutorialspoint.com</a:t>
            </a:r>
            <a:r>
              <a:rPr lang="en-US" altLang="en-US" sz="2000" dirty="0">
                <a:solidFill>
                  <a:prstClr val="white"/>
                </a:solidFill>
              </a:rPr>
              <a:t>/Various-Types-of-Keys-in-DBMS)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6CDA4-2652-A444-B52E-3D3C957A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1" y="741410"/>
            <a:ext cx="9372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249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dirty="0">
                <a:solidFill>
                  <a:prstClr val="white"/>
                </a:solidFill>
              </a:rPr>
              <a:t>A Second Terminology </a:t>
            </a:r>
            <a:r>
              <a:rPr lang="en-US" altLang="en-US" sz="2000" dirty="0">
                <a:solidFill>
                  <a:prstClr val="white"/>
                </a:solidFill>
              </a:rPr>
              <a:t>(https://www.guru99.com/</a:t>
            </a:r>
            <a:r>
              <a:rPr lang="en-US" altLang="en-US" sz="2000" dirty="0" err="1">
                <a:solidFill>
                  <a:prstClr val="white"/>
                </a:solidFill>
              </a:rPr>
              <a:t>dbms-keys.html</a:t>
            </a:r>
            <a:r>
              <a:rPr lang="en-US" altLang="en-US" sz="2000" dirty="0">
                <a:solidFill>
                  <a:prstClr val="white"/>
                </a:solidFill>
              </a:rPr>
              <a:t>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4F77D-1C8E-964D-BB39-755B646B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0827"/>
            <a:ext cx="9147464" cy="5396346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3C68CF32-717C-DC45-82D2-DF6F2708711B}"/>
              </a:ext>
            </a:extLst>
          </p:cNvPr>
          <p:cNvSpPr/>
          <p:nvPr/>
        </p:nvSpPr>
        <p:spPr>
          <a:xfrm>
            <a:off x="8936182" y="4831773"/>
            <a:ext cx="447002" cy="120534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55BDC-ED96-2341-90E0-259FD52A6780}"/>
              </a:ext>
            </a:extLst>
          </p:cNvPr>
          <p:cNvSpPr txBox="1"/>
          <p:nvPr/>
        </p:nvSpPr>
        <p:spPr>
          <a:xfrm>
            <a:off x="9456883" y="514646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250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An Example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Consider: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Grades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, email, grade)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Students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enrollment_year</a:t>
                </a:r>
                <a:r>
                  <a:rPr lang="en-US" sz="2200" dirty="0"/>
                  <a:t>, email)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Sections = (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year, semester,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Some keys in Grades: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</a:t>
                </a:r>
                <a:r>
                  <a:rPr lang="en-US" sz="2200" i="1" dirty="0"/>
                  <a:t>Super Key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and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Super Key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200" dirty="0">
                    <a:ea typeface="Cambria Math" panose="02040503050406030204" pitchFamily="18" charset="0"/>
                  </a:rPr>
                </a:br>
                <a:r>
                  <a:rPr lang="en-US" sz="2200" dirty="0">
                    <a:ea typeface="Cambria Math" panose="02040503050406030204" pitchFamily="18" charset="0"/>
                  </a:rPr>
                  <a:t>(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uni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lastname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callno</a:t>
                </a:r>
                <a:r>
                  <a:rPr lang="en-US" sz="2200" dirty="0">
                    <a:ea typeface="Cambria Math" panose="02040503050406030204" pitchFamily="18" charset="0"/>
                  </a:rPr>
                  <a:t>) is </a:t>
                </a:r>
                <a:r>
                  <a:rPr lang="en-US" sz="2200" b="1" dirty="0">
                    <a:ea typeface="Cambria Math" panose="02040503050406030204" pitchFamily="18" charset="0"/>
                  </a:rPr>
                  <a:t>not</a:t>
                </a:r>
                <a:r>
                  <a:rPr lang="en-US" sz="2200" dirty="0">
                    <a:ea typeface="Cambria Math" panose="02040503050406030204" pitchFamily="18" charset="0"/>
                  </a:rPr>
                  <a:t> a Candidate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(uni, callno)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SuperKey</m:t>
                    </m:r>
                    <m:d>
                      <m:dPr>
                        <m:ctrl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 err="1"/>
                  <a:t>CandidateKey</a:t>
                </a:r>
                <a:r>
                  <a:rPr lang="en-US" sz="2200" dirty="0"/>
                  <a:t>((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)) = True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Composite Key, but NOT a Compound Key; individual elements are not foreign keys.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Composite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Compound Key, because </a:t>
                </a:r>
                <a:r>
                  <a:rPr lang="en-US" sz="1800" dirty="0" err="1"/>
                  <a:t>uni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Students</a:t>
                </a:r>
                <a:r>
                  <a:rPr lang="en-US" sz="1800" dirty="0"/>
                  <a:t> and </a:t>
                </a:r>
                <a:r>
                  <a:rPr lang="en-US" sz="1800" dirty="0" err="1"/>
                  <a:t>call_no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Sections.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Other keys: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 err="1"/>
                  <a:t>call_no</a:t>
                </a:r>
                <a:r>
                  <a:rPr lang="en-US" sz="2200" dirty="0"/>
                  <a:t> is a Surrogate Key in Sections.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If 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 is the Primary </a:t>
                </a:r>
                <a:r>
                  <a:rPr lang="en-US" sz="2200" dirty="0" err="1"/>
                  <a:t>Pey</a:t>
                </a:r>
                <a:r>
                  <a:rPr lang="en-US" sz="2200" dirty="0"/>
                  <a:t> in Students, then email is a Secondary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  <a:blipFill>
                <a:blip r:embed="rId4"/>
                <a:stretch>
                  <a:fillRect l="-549" t="-466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An Example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Consider: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Grades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, email, grade)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Students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enrollment_year</a:t>
                </a:r>
                <a:r>
                  <a:rPr lang="en-US" sz="2200" dirty="0"/>
                  <a:t>, email)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Sections = (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year, semester,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Some keys in Grades: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</a:t>
                </a:r>
                <a:r>
                  <a:rPr lang="en-US" sz="2200" i="1" dirty="0"/>
                  <a:t>Super Key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and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Super Key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200" dirty="0">
                    <a:ea typeface="Cambria Math" panose="02040503050406030204" pitchFamily="18" charset="0"/>
                  </a:rPr>
                </a:br>
                <a:r>
                  <a:rPr lang="en-US" sz="2200" dirty="0">
                    <a:ea typeface="Cambria Math" panose="02040503050406030204" pitchFamily="18" charset="0"/>
                  </a:rPr>
                  <a:t>(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uni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lastname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callno</a:t>
                </a:r>
                <a:r>
                  <a:rPr lang="en-US" sz="2200" dirty="0">
                    <a:ea typeface="Cambria Math" panose="02040503050406030204" pitchFamily="18" charset="0"/>
                  </a:rPr>
                  <a:t>) is </a:t>
                </a:r>
                <a:r>
                  <a:rPr lang="en-US" sz="2200" b="1" dirty="0">
                    <a:ea typeface="Cambria Math" panose="02040503050406030204" pitchFamily="18" charset="0"/>
                  </a:rPr>
                  <a:t>not</a:t>
                </a:r>
                <a:r>
                  <a:rPr lang="en-US" sz="2200" dirty="0">
                    <a:ea typeface="Cambria Math" panose="02040503050406030204" pitchFamily="18" charset="0"/>
                  </a:rPr>
                  <a:t> a Candidate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(uni, callno)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SuperKey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 err="1"/>
                  <a:t>CandidateKey</a:t>
                </a:r>
                <a:r>
                  <a:rPr lang="en-US" sz="2200" dirty="0"/>
                  <a:t>((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)) = True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Composite Key, but NOT a Compound Key; individual elements are not foreign keys.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Composite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Compound Key, because </a:t>
                </a:r>
                <a:r>
                  <a:rPr lang="en-US" sz="1800" dirty="0" err="1"/>
                  <a:t>uni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Students</a:t>
                </a:r>
                <a:r>
                  <a:rPr lang="en-US" sz="1800" dirty="0"/>
                  <a:t> and </a:t>
                </a:r>
                <a:r>
                  <a:rPr lang="en-US" sz="1800" dirty="0" err="1"/>
                  <a:t>call_no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Sections.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Other keys: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 err="1"/>
                  <a:t>call_no</a:t>
                </a:r>
                <a:r>
                  <a:rPr lang="en-US" sz="2200" dirty="0"/>
                  <a:t> is a Surrogate Key in Sections.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If 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 is the Primary </a:t>
                </a:r>
                <a:r>
                  <a:rPr lang="en-US" sz="2200" dirty="0" err="1"/>
                  <a:t>Pey</a:t>
                </a:r>
                <a:r>
                  <a:rPr lang="en-US" sz="2200" dirty="0"/>
                  <a:t> in Students, then email is a Secondary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  <a:blipFill>
                <a:blip r:embed="rId4"/>
                <a:stretch>
                  <a:fillRect l="-549" t="-466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6A0522-DBA6-604F-9411-C23CF1C9D6E3}"/>
              </a:ext>
            </a:extLst>
          </p:cNvPr>
          <p:cNvSpPr/>
          <p:nvPr/>
        </p:nvSpPr>
        <p:spPr>
          <a:xfrm>
            <a:off x="304800" y="609600"/>
            <a:ext cx="11384973" cy="5482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I got that right, it was a miracle.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understood that, it was a miracle.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 not worry if I got that right and you did not understand.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I got it wrong, and you did understand, that is bad.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“There is no concept so simple that database professors cannot make it confusing, often using math.”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cover the concepts and theory, but I tend to focus on practical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do I cover the theory?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Interesting and important, and sometimes useful.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People cannot yell at me for not teaching the theory.</a:t>
            </a:r>
          </a:p>
        </p:txBody>
      </p:sp>
    </p:spTree>
    <p:extLst>
      <p:ext uri="{BB962C8B-B14F-4D97-AF65-F5344CB8AC3E}">
        <p14:creationId xmlns:p14="http://schemas.microsoft.com/office/powerpoint/2010/main" val="100489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601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151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642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3318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42001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93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6607" y="940700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745CE-821A-534E-A023-5F55BBC616C9}"/>
              </a:ext>
            </a:extLst>
          </p:cNvPr>
          <p:cNvSpPr txBox="1"/>
          <p:nvPr/>
        </p:nvSpPr>
        <p:spPr>
          <a:xfrm>
            <a:off x="470283" y="4245310"/>
            <a:ext cx="1140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Relational is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algebra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closed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under the operators.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This is a very, very powerful concept, which we will see in future lectures</a:t>
            </a:r>
            <a:r>
              <a:rPr lang="en-US" sz="2400" dirty="0">
                <a:solidFill>
                  <a:srgbClr val="FF0000"/>
                </a:solidFill>
                <a:latin typeface="Helvetica"/>
              </a:rPr>
              <a:t>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65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70678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09434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368678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2944854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1602001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5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22825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04205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98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260924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6752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686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497838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162878845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37953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3687014846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365736790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227319619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985491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480093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4541600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681135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322230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1590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14801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Introduction to concepts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this lecture.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We will progressively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734411449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8369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63838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57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1375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851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1703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110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60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45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1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852102" y="2741613"/>
            <a:ext cx="62009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The ER Model talks about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Entity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Entity Sets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the Relational Model the concepts are: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Tuple (row)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SQL: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934358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7887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32922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8720394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716899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6915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47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b="1" dirty="0"/>
              <a:t>select </a:t>
            </a:r>
            <a:r>
              <a:rPr lang="en-US" altLang="en-US" sz="1700" i="1" dirty="0"/>
              <a:t>dept_name</a:t>
            </a:r>
            <a:r>
              <a:rPr lang="en-US" altLang="en-US" sz="1700" dirty="0"/>
              <a:t>,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</a:t>
            </a:r>
            <a:r>
              <a:rPr lang="en-US" altLang="en-US" sz="1700" b="1" dirty="0"/>
              <a:t>as</a:t>
            </a:r>
            <a:r>
              <a:rPr lang="en-US" altLang="en-US" sz="1700" dirty="0"/>
              <a:t> </a:t>
            </a:r>
            <a:r>
              <a:rPr lang="en-US" altLang="en-US" sz="1700" i="1" dirty="0" err="1"/>
              <a:t>avg_salary</a:t>
            </a:r>
            <a:endParaRPr lang="en-US" altLang="en-US" sz="1700" i="1" dirty="0"/>
          </a:p>
          <a:p>
            <a:r>
              <a:rPr lang="en-US" altLang="en-US" sz="1700" b="1" dirty="0"/>
              <a:t>from </a:t>
            </a:r>
            <a:r>
              <a:rPr lang="en-US" altLang="en-US" sz="1700" i="1" dirty="0"/>
              <a:t>instructor</a:t>
            </a:r>
          </a:p>
          <a:p>
            <a:r>
              <a:rPr lang="en-US" altLang="en-US" sz="1700" b="1" dirty="0"/>
              <a:t>group by </a:t>
            </a:r>
            <a:r>
              <a:rPr lang="en-US" altLang="en-US" sz="1700" i="1" dirty="0"/>
              <a:t>dept_name</a:t>
            </a:r>
          </a:p>
          <a:p>
            <a:r>
              <a:rPr lang="en-US" altLang="en-US" sz="1700" b="1" dirty="0"/>
              <a:t>having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214536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39814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</p:spTree>
    <p:extLst>
      <p:ext uri="{BB962C8B-B14F-4D97-AF65-F5344CB8AC3E}">
        <p14:creationId xmlns:p14="http://schemas.microsoft.com/office/powerpoint/2010/main" val="1650211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206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Model,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SQL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Worked Example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68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strike="sngStrike" dirty="0"/>
              <a:t>Overview of the Design Process</a:t>
            </a:r>
          </a:p>
          <a:p>
            <a:r>
              <a:rPr lang="en-US" altLang="en-US" strike="sngStrike" dirty="0"/>
              <a:t>The Entity-Relationship Model</a:t>
            </a:r>
          </a:p>
          <a:p>
            <a:r>
              <a:rPr lang="en-US" altLang="en-US" dirty="0"/>
              <a:t>Complex Attributes</a:t>
            </a:r>
          </a:p>
          <a:p>
            <a:r>
              <a:rPr lang="en-US" altLang="en-US" strike="sngStrike" dirty="0"/>
              <a:t>Mapping Cardinalities</a:t>
            </a:r>
          </a:p>
          <a:p>
            <a:r>
              <a:rPr lang="en-US" altLang="en-US" strike="sngStrike" dirty="0"/>
              <a:t>Primary Key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4946074" y="5111174"/>
            <a:ext cx="6380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 will: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Cover concepts, as much as we can now.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Show how to realize in SQL.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29237" y="3128781"/>
            <a:ext cx="96885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Codd’s Rules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(https://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www.tutorialspoint.com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dbms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dbms_codds_rules.htm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Rule 3: Systematic Treatment of NULL Values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NULL values in a database must be given a systematic and uniform treatment. This is a very important rule because a NULL can be interpreted as one the following − data is missing, data is not known, or data is not applicable.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YOU CANNOT REPRESENT VALUE UNKNOWN, NOT APPLICABLE, ETC.</a:t>
            </a:r>
            <a:b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“”, -1, OR SOME OTHER INVALID VALUE.</a:t>
            </a:r>
          </a:p>
        </p:txBody>
      </p:sp>
    </p:spTree>
    <p:extLst>
      <p:ext uri="{BB962C8B-B14F-4D97-AF65-F5344CB8AC3E}">
        <p14:creationId xmlns:p14="http://schemas.microsoft.com/office/powerpoint/2010/main" val="2206759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(Reminder)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is an Example?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5DF45-B2AE-9E49-A20D-0392F5F0052A}"/>
              </a:ext>
            </a:extLst>
          </p:cNvPr>
          <p:cNvSpPr txBox="1">
            <a:spLocks/>
          </p:cNvSpPr>
          <p:nvPr/>
        </p:nvSpPr>
        <p:spPr>
          <a:xfrm>
            <a:off x="304800" y="674640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Consider the Grades table/relation: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Uni identifies student.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lastname</a:t>
            </a:r>
            <a:r>
              <a:rPr lang="en-US" sz="2200" dirty="0"/>
              <a:t>, </a:t>
            </a:r>
            <a:r>
              <a:rPr lang="en-US" sz="2200" dirty="0" err="1"/>
              <a:t>firstname</a:t>
            </a:r>
            <a:r>
              <a:rPr lang="en-US" sz="2200" dirty="0"/>
              <a:t>, email have obvious meaning.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call_no</a:t>
            </a:r>
            <a:r>
              <a:rPr lang="en-US" sz="2200" dirty="0"/>
              <a:t>, </a:t>
            </a:r>
            <a:r>
              <a:rPr lang="en-US" sz="2200" dirty="0" err="1"/>
              <a:t>course_no</a:t>
            </a:r>
            <a:r>
              <a:rPr lang="en-US" sz="2200" dirty="0"/>
              <a:t>, </a:t>
            </a:r>
            <a:r>
              <a:rPr lang="en-US" sz="2200" dirty="0" err="1"/>
              <a:t>section_no</a:t>
            </a:r>
            <a:r>
              <a:rPr lang="en-US" sz="2200" dirty="0"/>
              <a:t>, semester, </a:t>
            </a:r>
            <a:r>
              <a:rPr lang="en-US" sz="2200" dirty="0" err="1"/>
              <a:t>section_year</a:t>
            </a:r>
            <a:r>
              <a:rPr lang="en-US" sz="2200" dirty="0"/>
              <a:t>, grade</a:t>
            </a:r>
            <a:br>
              <a:rPr lang="en-US" sz="2200" dirty="0"/>
            </a:br>
            <a:r>
              <a:rPr lang="en-US" sz="2200" dirty="0"/>
              <a:t>have the obvious meanings relative to Columbia course info.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Let’s focus on </a:t>
            </a:r>
            <a:r>
              <a:rPr lang="en-US" sz="2600" i="1" dirty="0"/>
              <a:t>redundant information</a:t>
            </a:r>
            <a:r>
              <a:rPr lang="en-US" sz="2600" dirty="0"/>
              <a:t> problems: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Inside the table: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uni</a:t>
            </a:r>
            <a:r>
              <a:rPr lang="en-US" sz="1800" dirty="0"/>
              <a:t>, </a:t>
            </a:r>
            <a:r>
              <a:rPr lang="en-US" sz="1800" dirty="0" err="1"/>
              <a:t>lastname</a:t>
            </a:r>
            <a:r>
              <a:rPr lang="en-US" sz="1800" dirty="0"/>
              <a:t>, </a:t>
            </a:r>
            <a:r>
              <a:rPr lang="en-US" sz="1800" dirty="0" err="1"/>
              <a:t>firstname</a:t>
            </a:r>
            <a:r>
              <a:rPr lang="en-US" sz="1800" dirty="0"/>
              <a:t>, email)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call_no</a:t>
            </a:r>
            <a:r>
              <a:rPr lang="en-US" sz="1800" dirty="0"/>
              <a:t>, </a:t>
            </a:r>
            <a:r>
              <a:rPr lang="en-US" sz="1800" dirty="0" err="1"/>
              <a:t>course_no</a:t>
            </a:r>
            <a:r>
              <a:rPr lang="en-US" sz="1800" dirty="0"/>
              <a:t>, </a:t>
            </a:r>
            <a:r>
              <a:rPr lang="en-US" sz="1800" dirty="0" err="1"/>
              <a:t>section_no</a:t>
            </a:r>
            <a:r>
              <a:rPr lang="en-US" sz="1800" dirty="0"/>
              <a:t>, </a:t>
            </a:r>
            <a:r>
              <a:rPr lang="en-US" sz="1800" dirty="0" err="1"/>
              <a:t>section_year</a:t>
            </a:r>
            <a:r>
              <a:rPr lang="en-US" sz="1800" dirty="0"/>
              <a:t>, semester)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Between tables: Presumable there are other tables with information 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descriptions and sections.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enrollments.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Additional student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This is easier if we make some data and show how we can “break it.”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B15B8-4F33-CC47-AD65-B7669A7DD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424" y="674640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39628" y="3117376"/>
            <a:ext cx="9688560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A lot of things you think are “atomic” are actually not, e.g.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COMSW4111 is actually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COMS – department code.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W – faculty code.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4 – course type/classification code/level.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1111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  <a:hlinkClick r:id="rId3"/>
              </a:rPr>
              <a:t>dff9@columbia.edu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is actually: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dff9 – user ID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columbia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– organization name (subdomain)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edu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– Top level domain.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8A31D51-AEAC-C54A-BA44-4A45F8CA8634}"/>
              </a:ext>
            </a:extLst>
          </p:cNvPr>
          <p:cNvSpPr/>
          <p:nvPr/>
        </p:nvSpPr>
        <p:spPr bwMode="auto">
          <a:xfrm>
            <a:off x="5766955" y="3054155"/>
            <a:ext cx="987136" cy="3055700"/>
          </a:xfrm>
          <a:prstGeom prst="rightBrac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560E8-B4F3-5C43-BC55-62C48D30E1B2}"/>
              </a:ext>
            </a:extLst>
          </p:cNvPr>
          <p:cNvSpPr/>
          <p:nvPr/>
        </p:nvSpPr>
        <p:spPr>
          <a:xfrm>
            <a:off x="6868390" y="3397827"/>
            <a:ext cx="4925677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This concept and related concepts have surprising implications on “data integrity.”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No Columbia course begins with “5”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columbia.mil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columbia.gov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are not OK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because Columbia is not yet a military organization or government.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We will also see that there are performance implications.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776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74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50FE8-3C3D-5748-8D77-F465EBCBF84A}"/>
              </a:ext>
            </a:extLst>
          </p:cNvPr>
          <p:cNvSpPr txBox="1"/>
          <p:nvPr/>
        </p:nvSpPr>
        <p:spPr>
          <a:xfrm>
            <a:off x="220902" y="2899064"/>
            <a:ext cx="48285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are/may be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ordered</a:t>
            </a:r>
            <a:b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SQL.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solidFill>
                  <a:srgbClr val="FF0000"/>
                </a:solidFill>
                <a:latin typeface="Helvetica"/>
              </a:rPr>
              <a:t>Relations are </a:t>
            </a:r>
            <a:r>
              <a:rPr lang="en-US" sz="2400" b="1">
                <a:solidFill>
                  <a:srgbClr val="FF0000"/>
                </a:solidFill>
                <a:latin typeface="Helvetica"/>
              </a:rPr>
              <a:t>sets</a:t>
            </a:r>
            <a:r>
              <a:rPr lang="en-US" sz="2400">
                <a:solidFill>
                  <a:srgbClr val="FF0000"/>
                </a:solidFill>
                <a:latin typeface="Helvetica"/>
              </a:rPr>
              <a:t> in the theory</a:t>
            </a:r>
            <a:br>
              <a:rPr lang="en-US" sz="2400">
                <a:solidFill>
                  <a:srgbClr val="FF0000"/>
                </a:solidFill>
                <a:latin typeface="Helvetica"/>
              </a:rPr>
            </a:br>
            <a:r>
              <a:rPr lang="en-US" sz="2400">
                <a:solidFill>
                  <a:srgbClr val="FF0000"/>
                </a:solidFill>
                <a:latin typeface="Helvetica"/>
              </a:rPr>
              <a:t>but not necessarily in SQL.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>
                <a:solidFill>
                  <a:srgbClr val="FF0000"/>
                </a:solidFill>
                <a:latin typeface="Helvetica"/>
              </a:rPr>
              <a:t>We will cover.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3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15254</TotalTime>
  <Words>5985</Words>
  <Application>Microsoft Macintosh PowerPoint</Application>
  <PresentationFormat>Widescreen</PresentationFormat>
  <Paragraphs>640</Paragraphs>
  <Slides>72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4_db-5-grey</vt:lpstr>
      <vt:lpstr>3_db-5-grey</vt:lpstr>
      <vt:lpstr>5_db-5-grey</vt:lpstr>
      <vt:lpstr>PowerPoint Presentation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Attribute</vt:lpstr>
      <vt:lpstr>Relations are Unordered</vt:lpstr>
      <vt:lpstr>Database Schema</vt:lpstr>
      <vt:lpstr>Keys (Covered in 19-Sep Recitation)</vt:lpstr>
      <vt:lpstr>PowerPoint Presentation</vt:lpstr>
      <vt:lpstr>Schema Diagram for University Database</vt:lpstr>
      <vt:lpstr>PowerPoint Presentation</vt:lpstr>
      <vt:lpstr>PowerPoint Presentation</vt:lpstr>
      <vt:lpstr>PowerPoint Presentation</vt:lpstr>
      <vt:lpstr>PowerPoint Presentation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Aggregate Functions – Group By</vt:lpstr>
      <vt:lpstr>Aggregation (Cont.)</vt:lpstr>
      <vt:lpstr>Aggregate Functions – Having Clause</vt:lpstr>
      <vt:lpstr>Nested Subqueries</vt:lpstr>
      <vt:lpstr>PowerPoint Presentation</vt:lpstr>
      <vt:lpstr>Outline</vt:lpstr>
      <vt:lpstr>PowerPoint Presentation</vt:lpstr>
      <vt:lpstr>Design Alternatives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27</cp:revision>
  <cp:lastPrinted>2019-12-22T11:43:29Z</cp:lastPrinted>
  <dcterms:created xsi:type="dcterms:W3CDTF">2019-12-10T14:25:24Z</dcterms:created>
  <dcterms:modified xsi:type="dcterms:W3CDTF">2020-09-22T22:08:09Z</dcterms:modified>
</cp:coreProperties>
</file>